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1"/>
  </p:sldMasterIdLst>
  <p:notesMasterIdLst>
    <p:notesMasterId r:id="rId36"/>
  </p:notesMasterIdLst>
  <p:handoutMasterIdLst>
    <p:handoutMasterId r:id="rId37"/>
  </p:handoutMasterIdLst>
  <p:sldIdLst>
    <p:sldId id="352" r:id="rId2"/>
    <p:sldId id="357" r:id="rId3"/>
    <p:sldId id="358" r:id="rId4"/>
    <p:sldId id="353" r:id="rId5"/>
    <p:sldId id="354" r:id="rId6"/>
    <p:sldId id="359" r:id="rId7"/>
    <p:sldId id="355" r:id="rId8"/>
    <p:sldId id="360" r:id="rId9"/>
    <p:sldId id="361" r:id="rId10"/>
    <p:sldId id="362" r:id="rId11"/>
    <p:sldId id="363" r:id="rId12"/>
    <p:sldId id="364" r:id="rId13"/>
    <p:sldId id="379" r:id="rId14"/>
    <p:sldId id="365" r:id="rId15"/>
    <p:sldId id="385" r:id="rId16"/>
    <p:sldId id="366" r:id="rId17"/>
    <p:sldId id="367" r:id="rId18"/>
    <p:sldId id="380" r:id="rId19"/>
    <p:sldId id="368" r:id="rId20"/>
    <p:sldId id="369" r:id="rId21"/>
    <p:sldId id="384" r:id="rId22"/>
    <p:sldId id="370" r:id="rId23"/>
    <p:sldId id="371" r:id="rId24"/>
    <p:sldId id="372" r:id="rId25"/>
    <p:sldId id="373" r:id="rId26"/>
    <p:sldId id="381" r:id="rId27"/>
    <p:sldId id="374" r:id="rId28"/>
    <p:sldId id="386" r:id="rId29"/>
    <p:sldId id="382" r:id="rId30"/>
    <p:sldId id="375" r:id="rId31"/>
    <p:sldId id="376" r:id="rId32"/>
    <p:sldId id="377" r:id="rId33"/>
    <p:sldId id="383" r:id="rId34"/>
    <p:sldId id="378" r:id="rId3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0625" autoAdjust="0"/>
  </p:normalViewPr>
  <p:slideViewPr>
    <p:cSldViewPr>
      <p:cViewPr varScale="1">
        <p:scale>
          <a:sx n="62" d="100"/>
          <a:sy n="62" d="100"/>
        </p:scale>
        <p:origin x="16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5527CF1-7F64-4F4D-AA86-4097831175D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5215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AEB353-00F7-4969-B4F6-1D806F604EF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993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7B787-18E2-44D7-B774-6CC54B389EB4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77AB6-A536-43F3-9826-6CD10DB7A8A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886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2A7EB-9AB4-4B30-988D-85F033EA7FD3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49EC9-DD13-454A-BEC9-CFD8877B7E7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037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C6185-EF0B-4D5D-B802-CCFF3CBE2328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2C3DE-445A-4A22-8308-9ED99E09161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194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3900" indent="-339725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51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CB390-B355-4D3F-AD23-03B188E146A9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C3B0A-9A00-4550-ACAD-06E36F74457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3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549EF-D2EE-4450-9E21-48E712CA21AE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5E233-F18C-4DC5-93D6-052FE4DA490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688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C1D88-1914-415C-999F-BED9629D92A4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A789B-D082-4F85-A170-B06446C3BDF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569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4AF493-AAAA-4D62-AF42-1A8C95D49560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527AC-74EB-4EE5-94EE-190C0152E5DA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165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E7A52-1148-45C5-907D-D75BF38D5D27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1F828-2D39-48F5-B4EE-EC7CCB58113D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552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450C6C1-3A05-42C8-AA47-3709D3733B9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D47578-4A8C-4275-B392-43F1AAA4A0B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810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FF93FE-6C95-482E-91CE-3B92E3250C70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462DA-4C31-479E-96E8-20A498E018B2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34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9D084F-7581-4643-A243-CF6CADA94DCC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C2C3DE-445A-4A22-8308-9ED99E09161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39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mtClean="0"/>
              <a:t>Design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87979"/>
          </a:xfrm>
        </p:spPr>
        <p:txBody>
          <a:bodyPr>
            <a:normAutofit/>
          </a:bodyPr>
          <a:lstStyle/>
          <a:p>
            <a:r>
              <a:rPr lang="en-US" dirty="0" smtClean="0"/>
              <a:t>Ying </a:t>
            </a:r>
            <a:r>
              <a:rPr lang="en-US" dirty="0" err="1" smtClean="0"/>
              <a:t>shen</a:t>
            </a:r>
            <a:endParaRPr lang="en-US" dirty="0" smtClean="0"/>
          </a:p>
          <a:p>
            <a:r>
              <a:rPr lang="en-US" dirty="0" smtClean="0"/>
              <a:t>School of software engineering</a:t>
            </a:r>
          </a:p>
          <a:p>
            <a:r>
              <a:rPr lang="en-US" dirty="0" err="1" smtClean="0"/>
              <a:t>Tongji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2 – Preliminary and </a:t>
            </a:r>
            <a:r>
              <a:rPr lang="en-US" dirty="0" smtClean="0"/>
              <a:t>detailed design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design phase in turn consists of two stages: </a:t>
            </a:r>
          </a:p>
          <a:p>
            <a:pPr marL="657225" lvl="1" indent="-45720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preliminary stage, where the high-level design or architecture of the interactive system is derived</a:t>
            </a:r>
          </a:p>
          <a:p>
            <a:pPr marL="657225" lvl="1" indent="-45720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detailed stage, where the specifics of each interaction is planned out</a:t>
            </a:r>
          </a:p>
          <a:p>
            <a:r>
              <a:rPr lang="en-US" dirty="0"/>
              <a:t>The preliminary stage is also called </a:t>
            </a:r>
            <a:r>
              <a:rPr lang="en-US" i="1" dirty="0"/>
              <a:t>architectural</a:t>
            </a:r>
            <a:r>
              <a:rPr lang="en-US" dirty="0"/>
              <a:t> or </a:t>
            </a:r>
            <a:r>
              <a:rPr lang="en-US" i="1" dirty="0"/>
              <a:t>conceptual design</a:t>
            </a:r>
          </a:p>
          <a:p>
            <a:r>
              <a:rPr lang="en-US" dirty="0"/>
              <a:t>Examples of suitable design methods include sketching, paper mockups, and high-fidelity prototypes</a:t>
            </a:r>
          </a:p>
          <a:p>
            <a:pPr lvl="1"/>
            <a:r>
              <a:rPr lang="en-US" dirty="0"/>
              <a:t>Can be clarified via tools, patterns, best practices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338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Phase 3 – </a:t>
            </a:r>
            <a:r>
              <a:rPr lang="en-US" dirty="0" smtClean="0"/>
              <a:t>Build </a:t>
            </a:r>
            <a:r>
              <a:rPr lang="en-US" dirty="0"/>
              <a:t>and </a:t>
            </a: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all the planning gets turned into actual, running code</a:t>
            </a:r>
          </a:p>
          <a:p>
            <a:pPr lvl="1"/>
            <a:r>
              <a:rPr lang="en-US" dirty="0"/>
              <a:t>The actual software and hardware engineering needed to achieve this are outside the scope of this book </a:t>
            </a:r>
          </a:p>
          <a:p>
            <a:pPr lvl="1"/>
            <a:r>
              <a:rPr lang="en-US" dirty="0"/>
              <a:t>Included in this text is software development platforms for interactive applications for mobile apps, the web and PC’s</a:t>
            </a:r>
          </a:p>
          <a:p>
            <a:pPr lvl="1"/>
            <a:r>
              <a:rPr lang="en-US" dirty="0"/>
              <a:t>Make sure to evaluate tool capabilities, ease of use, ease to learn, cost, and performance</a:t>
            </a:r>
          </a:p>
          <a:p>
            <a:pPr lvl="1"/>
            <a:r>
              <a:rPr lang="en-US" dirty="0"/>
              <a:t>Tailor tool choices for the size of the job 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7445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4 – Evaluation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Developers test and validate the system implementation to ensure that it conforms to the requirements and design set out earlier in the process</a:t>
            </a:r>
          </a:p>
          <a:p>
            <a:r>
              <a:rPr lang="en-US" dirty="0"/>
              <a:t>Chapter 5 covers a range of suitable evaluation methods for this phase in depth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749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Design Process</a:t>
            </a:r>
          </a:p>
          <a:p>
            <a:r>
              <a:rPr lang="en-US" dirty="0"/>
              <a:t>Design Frameworks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 Methods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 Tools, Practices, and Patterns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Social Impact Analysis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Legal Issues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9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Design </a:t>
            </a:r>
            <a:r>
              <a:rPr lang="en-US" altLang="ja-JP" dirty="0" smtClean="0"/>
              <a:t>frameworks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User-centered design (UCD)</a:t>
            </a:r>
          </a:p>
          <a:p>
            <a:pPr lvl="1"/>
            <a:r>
              <a:rPr lang="en-US" dirty="0"/>
              <a:t>Takes the needs, wants, and limitations of the actual end users into account during each phase of the design process</a:t>
            </a:r>
          </a:p>
          <a:p>
            <a:r>
              <a:rPr lang="en-US" dirty="0"/>
              <a:t>Participatory design (PD)</a:t>
            </a:r>
          </a:p>
          <a:p>
            <a:pPr lvl="1"/>
            <a:r>
              <a:rPr lang="en-US" dirty="0"/>
              <a:t>Direct involvement of people in the collaborative design of the things and technologies they use</a:t>
            </a:r>
          </a:p>
          <a:p>
            <a:r>
              <a:rPr lang="en-US" dirty="0"/>
              <a:t>Agile interaction design</a:t>
            </a:r>
          </a:p>
          <a:p>
            <a:pPr lvl="1"/>
            <a:r>
              <a:rPr lang="en-US" dirty="0"/>
              <a:t>Development methods for self-organizing, dynamic teams and that facilitate flexible, adaptive, and rapid development that is robust to changing requirements and needs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2998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User-centered design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UCD prescribes a design process that primarily takes the needs, wants, and limitations of the actual end users into account</a:t>
            </a:r>
          </a:p>
          <a:p>
            <a:r>
              <a:rPr lang="en-US" dirty="0" smtClean="0"/>
              <a:t>Systems generate fewer problems during development and have lower maintenance costs</a:t>
            </a:r>
          </a:p>
          <a:p>
            <a:r>
              <a:rPr lang="en-US" dirty="0" smtClean="0"/>
              <a:t>General </a:t>
            </a:r>
            <a:r>
              <a:rPr lang="en-US" dirty="0"/>
              <a:t>phases of User-Centered Design </a:t>
            </a:r>
            <a:r>
              <a:rPr lang="en-US" dirty="0" smtClean="0"/>
              <a:t>process</a:t>
            </a:r>
          </a:p>
          <a:p>
            <a:pPr lvl="1"/>
            <a:r>
              <a:rPr lang="en-US" dirty="0"/>
              <a:t>Specify context of </a:t>
            </a:r>
            <a:r>
              <a:rPr lang="en-US" dirty="0" smtClean="0"/>
              <a:t>use</a:t>
            </a:r>
          </a:p>
          <a:p>
            <a:pPr lvl="1"/>
            <a:r>
              <a:rPr lang="en-US" dirty="0"/>
              <a:t>Specify </a:t>
            </a:r>
            <a:r>
              <a:rPr lang="en-US" dirty="0" smtClean="0"/>
              <a:t>Requirements</a:t>
            </a:r>
          </a:p>
          <a:p>
            <a:pPr lvl="1"/>
            <a:r>
              <a:rPr lang="en-US" dirty="0"/>
              <a:t>Create Design solutions and </a:t>
            </a:r>
            <a:r>
              <a:rPr lang="en-US" dirty="0" smtClean="0"/>
              <a:t>development</a:t>
            </a:r>
          </a:p>
          <a:p>
            <a:pPr lvl="1"/>
            <a:r>
              <a:rPr lang="en-US" dirty="0"/>
              <a:t>Evaluate Product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0247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Participatory </a:t>
            </a:r>
            <a:r>
              <a:rPr lang="en-US" altLang="ja-JP" dirty="0" smtClean="0"/>
              <a:t>design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Intergenerational and interdisciplinary design team from the University of Maryland’s </a:t>
            </a:r>
            <a:r>
              <a:rPr lang="en-US" dirty="0" err="1"/>
              <a:t>KidsTeam</a:t>
            </a:r>
            <a:r>
              <a:rPr lang="en-US" dirty="0"/>
              <a:t> working on new human-computer interaction technologies using paper prototypes 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26" y="2362200"/>
            <a:ext cx="447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16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Agile </a:t>
            </a:r>
            <a:r>
              <a:rPr lang="en-US" altLang="ja-JP" dirty="0" smtClean="0"/>
              <a:t>interaction design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Professor Jon Froehlich and his students working in the HCIL Hackerspace at University of Maryland, College Park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53" y="2133600"/>
            <a:ext cx="6629400" cy="333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74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Design Process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 Frameworks</a:t>
            </a:r>
          </a:p>
          <a:p>
            <a:r>
              <a:rPr lang="en-US" dirty="0"/>
              <a:t>Design Methods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 Tools, Practices, and Patterns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Social Impact Analysis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Legal Issues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061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Design </a:t>
            </a:r>
            <a:r>
              <a:rPr lang="en-US" altLang="ja-JP" dirty="0" smtClean="0"/>
              <a:t>methods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Practical building blocks that form the actual day-to-day activities in the design process</a:t>
            </a:r>
          </a:p>
          <a:p>
            <a:pPr lvl="1"/>
            <a:r>
              <a:rPr lang="en-US" dirty="0"/>
              <a:t>Ideation and creativity</a:t>
            </a:r>
          </a:p>
          <a:p>
            <a:pPr lvl="1"/>
            <a:r>
              <a:rPr lang="en-US" dirty="0"/>
              <a:t>Surveys, interviews and focus groups</a:t>
            </a:r>
          </a:p>
          <a:p>
            <a:pPr lvl="1"/>
            <a:r>
              <a:rPr lang="en-US" dirty="0"/>
              <a:t>Ethnographic observation</a:t>
            </a:r>
          </a:p>
          <a:p>
            <a:pPr lvl="1"/>
            <a:r>
              <a:rPr lang="en-US" dirty="0"/>
              <a:t>Scenario development and storyboarding</a:t>
            </a:r>
          </a:p>
          <a:p>
            <a:pPr lvl="1"/>
            <a:r>
              <a:rPr lang="en-US" dirty="0"/>
              <a:t>Prototyping 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384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 smtClean="0"/>
              <a:t>The </a:t>
            </a:r>
            <a:r>
              <a:rPr lang="en-US" dirty="0"/>
              <a:t>Design Process</a:t>
            </a:r>
          </a:p>
          <a:p>
            <a:r>
              <a:rPr lang="en-US" dirty="0"/>
              <a:t>Design Frameworks</a:t>
            </a:r>
          </a:p>
          <a:p>
            <a:r>
              <a:rPr lang="en-US" dirty="0"/>
              <a:t>Design Methods</a:t>
            </a:r>
          </a:p>
          <a:p>
            <a:r>
              <a:rPr lang="en-US" dirty="0"/>
              <a:t>Design Tools, Practices, and Patterns</a:t>
            </a:r>
          </a:p>
          <a:p>
            <a:r>
              <a:rPr lang="en-US" dirty="0"/>
              <a:t>Social Impact Analysis</a:t>
            </a:r>
          </a:p>
          <a:p>
            <a:r>
              <a:rPr lang="en-US" dirty="0"/>
              <a:t>Legal Issues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88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Design methods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Illustration of how the solutions considered during a design process will grow (diverge) and shrink (converge) iteratively until it eventually fixates on a single point, the finished product</a:t>
            </a:r>
          </a:p>
          <a:p>
            <a:r>
              <a:rPr lang="en-US" dirty="0"/>
              <a:t>This particular design process involves three iterations, but real processes may have more or fewer iterations. 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/>
          <a:srcRect l="21303" t="28093" r="37701" b="25826"/>
          <a:stretch/>
        </p:blipFill>
        <p:spPr>
          <a:xfrm>
            <a:off x="1405543" y="2895600"/>
            <a:ext cx="6614283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Ethnographic observation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1026" name="Picture 2" descr="https://upload.wikimedia.org/wikipedia/commons/1/1e/Wmalinowski_trobriand_isles_1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90" y="1269077"/>
            <a:ext cx="7086600" cy="425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931126" y="5695890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Malinowski with natives, Trobriand Islands, 1918</a:t>
            </a:r>
          </a:p>
        </p:txBody>
      </p:sp>
    </p:spTree>
    <p:extLst>
      <p:ext uri="{BB962C8B-B14F-4D97-AF65-F5344CB8AC3E}">
        <p14:creationId xmlns:p14="http://schemas.microsoft.com/office/powerpoint/2010/main" val="42275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Ethnographic </a:t>
            </a:r>
            <a:r>
              <a:rPr lang="en-US" altLang="ja-JP" dirty="0" smtClean="0"/>
              <a:t>observation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  <a:p>
            <a:pPr lvl="1"/>
            <a:r>
              <a:rPr lang="en-US" dirty="0"/>
              <a:t>Understand organization policies and work culture </a:t>
            </a:r>
          </a:p>
          <a:p>
            <a:pPr lvl="1"/>
            <a:r>
              <a:rPr lang="en-US" dirty="0"/>
              <a:t>Familiarize yourself with the system and its history </a:t>
            </a:r>
          </a:p>
          <a:p>
            <a:pPr lvl="1"/>
            <a:r>
              <a:rPr lang="en-US" dirty="0"/>
              <a:t>Set initial goals and prepare questions</a:t>
            </a:r>
          </a:p>
          <a:p>
            <a:pPr lvl="1"/>
            <a:r>
              <a:rPr lang="en-US" dirty="0"/>
              <a:t>Gain access and permission to observe/interview </a:t>
            </a:r>
          </a:p>
          <a:p>
            <a:r>
              <a:rPr lang="en-US" dirty="0" smtClean="0"/>
              <a:t>Field </a:t>
            </a:r>
            <a:r>
              <a:rPr lang="en-US" dirty="0"/>
              <a:t>Study</a:t>
            </a:r>
          </a:p>
          <a:p>
            <a:pPr lvl="1"/>
            <a:r>
              <a:rPr lang="en-US" dirty="0"/>
              <a:t>Establish rapport with managers and users </a:t>
            </a:r>
          </a:p>
          <a:p>
            <a:pPr lvl="1"/>
            <a:r>
              <a:rPr lang="en-US" dirty="0"/>
              <a:t>Observe/interview users in their workplace and collect subjective/objective quantitative/qualitative data </a:t>
            </a:r>
          </a:p>
          <a:p>
            <a:pPr lvl="1"/>
            <a:r>
              <a:rPr lang="en-US" dirty="0"/>
              <a:t>Follow any leads that emerge from the visits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Ethnographic observation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Compile the collected data in numerical, textual, and multimedia databases </a:t>
            </a:r>
          </a:p>
          <a:p>
            <a:pPr lvl="1"/>
            <a:r>
              <a:rPr lang="en-US" dirty="0"/>
              <a:t>Quantify data and compile statistics </a:t>
            </a:r>
          </a:p>
          <a:p>
            <a:pPr lvl="1"/>
            <a:r>
              <a:rPr lang="en-US" dirty="0"/>
              <a:t>Reduce and interpret the data </a:t>
            </a:r>
          </a:p>
          <a:p>
            <a:pPr lvl="1"/>
            <a:r>
              <a:rPr lang="en-US" dirty="0"/>
              <a:t>Refine the goals and the process used </a:t>
            </a:r>
          </a:p>
          <a:p>
            <a:r>
              <a:rPr lang="en-US" dirty="0" smtClean="0"/>
              <a:t>Reporting</a:t>
            </a:r>
            <a:endParaRPr lang="en-US" dirty="0"/>
          </a:p>
          <a:p>
            <a:pPr lvl="1"/>
            <a:r>
              <a:rPr lang="en-US" dirty="0"/>
              <a:t>Consider multiple audiences and goals </a:t>
            </a:r>
          </a:p>
          <a:p>
            <a:pPr lvl="1"/>
            <a:r>
              <a:rPr lang="en-US" dirty="0"/>
              <a:t>Prepare a report and present the findings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9090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Storyboarding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Hand-drawn storyboard for a collaborative software that allows multiple people to view a common dataset using their personal smartphones and tablets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/>
          <a:srcRect l="16031" t="41209" r="31845" b="33516"/>
          <a:stretch/>
        </p:blipFill>
        <p:spPr>
          <a:xfrm>
            <a:off x="457200" y="2362200"/>
            <a:ext cx="825610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Prototyping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Low-fidelity prototypes</a:t>
            </a:r>
            <a:r>
              <a:rPr lang="en-US" dirty="0"/>
              <a:t> are generally created by sketching, using post-it notes, or cutting and gluing pieces of paper together (paper mockups)</a:t>
            </a:r>
          </a:p>
          <a:p>
            <a:pPr lvl="0"/>
            <a:r>
              <a:rPr lang="en-US" b="1" dirty="0"/>
              <a:t>Medium-fidelity prototypes</a:t>
            </a:r>
            <a:r>
              <a:rPr lang="en-US" dirty="0"/>
              <a:t> are often called </a:t>
            </a:r>
            <a:r>
              <a:rPr lang="en-US" i="1" dirty="0"/>
              <a:t>wireframes</a:t>
            </a:r>
            <a:r>
              <a:rPr lang="en-US" dirty="0"/>
              <a:t>, and provide some standardized elements (such as buttons, menus, and text fields), even if potentially drawn in a sketchy fashion, and has some basic navigation functionality</a:t>
            </a:r>
          </a:p>
          <a:p>
            <a:pPr lvl="0"/>
            <a:r>
              <a:rPr lang="en-US" b="1" dirty="0"/>
              <a:t>High-fidelity prototypes</a:t>
            </a:r>
            <a:r>
              <a:rPr lang="en-US" dirty="0"/>
              <a:t> look almost like the final product and may have some rudimentary computational capabilities; however, the prototype is typically not complete and may not be fully functional</a:t>
            </a:r>
          </a:p>
          <a:p>
            <a:endParaRPr lang="en-US" altLang="ja-JP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80" y="4900373"/>
            <a:ext cx="2975858" cy="1833039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876800"/>
            <a:ext cx="3495653" cy="18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Design Process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 Frameworks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 Methods</a:t>
            </a:r>
          </a:p>
          <a:p>
            <a:r>
              <a:rPr lang="en-US" dirty="0"/>
              <a:t>Design Tools, Practices, and Patterns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Social Impact Analysis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Legal Issues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38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</a:t>
            </a:r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Dedicated </a:t>
            </a:r>
            <a:r>
              <a:rPr lang="en-US" dirty="0"/>
              <a:t>prototyping design tools are specifically designed for the purpose of creating interface mockups rapidly and effortlessly</a:t>
            </a:r>
          </a:p>
          <a:p>
            <a:r>
              <a:rPr lang="en-US" dirty="0"/>
              <a:t>Design Tools</a:t>
            </a:r>
          </a:p>
          <a:p>
            <a:pPr lvl="1"/>
            <a:r>
              <a:rPr lang="en-US" dirty="0" smtClean="0"/>
              <a:t>MS PowerPoint presentation</a:t>
            </a:r>
          </a:p>
          <a:p>
            <a:pPr lvl="1"/>
            <a:r>
              <a:rPr lang="en-US" dirty="0" smtClean="0"/>
              <a:t>Adobe InDesign</a:t>
            </a:r>
          </a:p>
          <a:p>
            <a:pPr lvl="1"/>
            <a:r>
              <a:rPr lang="en-US" dirty="0" smtClean="0"/>
              <a:t>Photoshop</a:t>
            </a:r>
          </a:p>
          <a:p>
            <a:pPr lvl="1"/>
            <a:r>
              <a:rPr lang="en-US" dirty="0" smtClean="0"/>
              <a:t>Illustrator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3544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</a:t>
            </a:r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Interaction </a:t>
            </a:r>
            <a:r>
              <a:rPr lang="en-US" dirty="0"/>
              <a:t>Design Patterns</a:t>
            </a:r>
          </a:p>
          <a:p>
            <a:pPr lvl="1"/>
            <a:r>
              <a:rPr lang="en-US" dirty="0"/>
              <a:t>Best-practice solutions to commonly occurring problems specified in such a way that they can be reused and applied to slightly different variations of a problem over and over again</a:t>
            </a:r>
          </a:p>
          <a:p>
            <a:pPr lvl="1"/>
            <a:r>
              <a:rPr lang="en-US" dirty="0"/>
              <a:t>Model-View-Controller (MVC), document interface, Web app page architecture 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5155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Design Process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 Frameworks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 Methods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 Tools, Practices, and Patterns</a:t>
            </a:r>
          </a:p>
          <a:p>
            <a:r>
              <a:rPr lang="en-US" dirty="0"/>
              <a:t>Social Impact Analysis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Legal Issues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24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 Process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 Frameworks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 Methods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 Tools, Practices, and Patterns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Social Impact Analysis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Legal Issues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88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Social </a:t>
            </a:r>
            <a:r>
              <a:rPr lang="en-US" altLang="ja-JP" dirty="0" smtClean="0"/>
              <a:t>impact analysis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</a:t>
            </a:r>
            <a:r>
              <a:rPr lang="en-US" dirty="0"/>
              <a:t>the new system and its benefits</a:t>
            </a:r>
          </a:p>
          <a:p>
            <a:pPr lvl="1"/>
            <a:r>
              <a:rPr lang="en-US" dirty="0"/>
              <a:t>Convey the high level goals of the new system</a:t>
            </a:r>
          </a:p>
          <a:p>
            <a:pPr lvl="1"/>
            <a:r>
              <a:rPr lang="en-US" dirty="0"/>
              <a:t>Identify the stakeholders </a:t>
            </a:r>
          </a:p>
          <a:p>
            <a:pPr lvl="1"/>
            <a:r>
              <a:rPr lang="en-US" dirty="0"/>
              <a:t>Identify specific benefits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1227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Social </a:t>
            </a:r>
            <a:r>
              <a:rPr lang="en-US" altLang="ja-JP" dirty="0" smtClean="0"/>
              <a:t>impact analysis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concerns and potential barriers</a:t>
            </a:r>
          </a:p>
          <a:p>
            <a:pPr lvl="1"/>
            <a:r>
              <a:rPr lang="en-US" dirty="0"/>
              <a:t>Anticipate changes in job functions and potential layoffs </a:t>
            </a:r>
          </a:p>
          <a:p>
            <a:pPr lvl="1"/>
            <a:r>
              <a:rPr lang="en-US" dirty="0"/>
              <a:t>Address security and privacy issues </a:t>
            </a:r>
          </a:p>
          <a:p>
            <a:pPr lvl="1"/>
            <a:r>
              <a:rPr lang="en-US" dirty="0"/>
              <a:t>Discuss accountability and responsibility for system misuse and failure </a:t>
            </a:r>
          </a:p>
          <a:p>
            <a:pPr lvl="1"/>
            <a:r>
              <a:rPr lang="en-US" dirty="0"/>
              <a:t>Avoid potential biases </a:t>
            </a:r>
          </a:p>
          <a:p>
            <a:pPr lvl="1"/>
            <a:r>
              <a:rPr lang="en-US" dirty="0"/>
              <a:t>Weigh individual rights vs. societal benefits </a:t>
            </a:r>
          </a:p>
          <a:p>
            <a:pPr lvl="1"/>
            <a:r>
              <a:rPr lang="en-US" dirty="0"/>
              <a:t>Assess trade-offs between centralization and decentralization </a:t>
            </a:r>
          </a:p>
          <a:p>
            <a:pPr lvl="1"/>
            <a:r>
              <a:rPr lang="en-US" dirty="0"/>
              <a:t>Preserve democratic principles </a:t>
            </a:r>
          </a:p>
          <a:p>
            <a:pPr lvl="1"/>
            <a:r>
              <a:rPr lang="en-US" dirty="0"/>
              <a:t>Ensure diverse access </a:t>
            </a:r>
          </a:p>
          <a:p>
            <a:pPr lvl="1"/>
            <a:r>
              <a:rPr lang="en-US" dirty="0"/>
              <a:t>Promote simplicity and preserve what works 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6680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Social </a:t>
            </a:r>
            <a:r>
              <a:rPr lang="en-US" altLang="ja-JP" dirty="0" smtClean="0"/>
              <a:t>impact analysis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Outline the development process</a:t>
            </a:r>
          </a:p>
          <a:p>
            <a:pPr lvl="1"/>
            <a:r>
              <a:rPr lang="en-US" dirty="0"/>
              <a:t>Present and estimated project schedule </a:t>
            </a:r>
          </a:p>
          <a:p>
            <a:pPr lvl="1"/>
            <a:r>
              <a:rPr lang="en-US" dirty="0"/>
              <a:t>Propose process for making decisions </a:t>
            </a:r>
          </a:p>
          <a:p>
            <a:pPr lvl="1"/>
            <a:r>
              <a:rPr lang="en-US" dirty="0"/>
              <a:t>Discuss expectations of how stakeholders will be involved </a:t>
            </a:r>
          </a:p>
          <a:p>
            <a:pPr lvl="1"/>
            <a:r>
              <a:rPr lang="en-US" dirty="0"/>
              <a:t>Recognize needs for more staff, training, and hardware </a:t>
            </a:r>
          </a:p>
          <a:p>
            <a:pPr lvl="1"/>
            <a:r>
              <a:rPr lang="en-US" dirty="0"/>
              <a:t>Propose plan for backups of data and equipment </a:t>
            </a:r>
          </a:p>
          <a:p>
            <a:pPr lvl="1"/>
            <a:r>
              <a:rPr lang="en-US" dirty="0"/>
              <a:t>Outline plan for migrating to the new system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6604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Design Process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 Frameworks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 Methods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 Tools, Practices, and Patterns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Social Impact Analysis</a:t>
            </a:r>
          </a:p>
          <a:p>
            <a:r>
              <a:rPr lang="en-US" dirty="0"/>
              <a:t>Legal Issues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10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Controversies</a:t>
            </a:r>
          </a:p>
          <a:p>
            <a:pPr lvl="1"/>
            <a:r>
              <a:rPr lang="en-US" dirty="0"/>
              <a:t>What material is eligible for copyright? </a:t>
            </a:r>
          </a:p>
          <a:p>
            <a:pPr lvl="1"/>
            <a:r>
              <a:rPr lang="en-US" dirty="0"/>
              <a:t>Are copyrights or patents more appropriate for user interfaces?</a:t>
            </a:r>
          </a:p>
          <a:p>
            <a:pPr lvl="1"/>
            <a:r>
              <a:rPr lang="en-US" dirty="0"/>
              <a:t>What constitutes copyright infringement? </a:t>
            </a:r>
          </a:p>
          <a:p>
            <a:pPr lvl="1"/>
            <a:r>
              <a:rPr lang="en-US" dirty="0"/>
              <a:t>Should user interfaces be copyrighted?</a:t>
            </a:r>
          </a:p>
          <a:p>
            <a:pPr lvl="1"/>
            <a:r>
              <a:rPr lang="en-US" dirty="0"/>
              <a:t>Evolving public policies related to:</a:t>
            </a:r>
          </a:p>
          <a:p>
            <a:pPr lvl="2"/>
            <a:r>
              <a:rPr lang="en-US" dirty="0"/>
              <a:t>Privacy </a:t>
            </a:r>
          </a:p>
          <a:p>
            <a:pPr lvl="2"/>
            <a:r>
              <a:rPr lang="en-US" dirty="0"/>
              <a:t>Liability related to system safety/reliability</a:t>
            </a:r>
          </a:p>
          <a:p>
            <a:pPr lvl="2"/>
            <a:r>
              <a:rPr lang="en-US" dirty="0"/>
              <a:t>Freedom of speech 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156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Design can be loosely defined as the outcome or the process of creating specifications for synthetic artifacts.</a:t>
            </a:r>
          </a:p>
          <a:p>
            <a:pPr lvl="1"/>
            <a:r>
              <a:rPr lang="en-US" altLang="zh-CN" dirty="0" smtClean="0"/>
              <a:t>All manufactures objects are the result of some form of design process</a:t>
            </a:r>
          </a:p>
          <a:p>
            <a:pPr lvl="1"/>
            <a:r>
              <a:rPr lang="en-US" altLang="zh-CN" smtClean="0"/>
              <a:t>User </a:t>
            </a:r>
            <a:r>
              <a:rPr lang="en-US" altLang="zh-CN" dirty="0" smtClean="0"/>
              <a:t>interfaces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210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interaction design is defined as making plans and specifications for digital objects.</a:t>
            </a:r>
          </a:p>
          <a:p>
            <a:r>
              <a:rPr lang="en-US" dirty="0"/>
              <a:t>Early designs are highly functional but cruel to users.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852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/>
              <a:t>The Design Process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 Frameworks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 Methods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 Tools, Practices, and Patterns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Social Impact Analysis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Legal Issues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86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d</a:t>
            </a:r>
            <a:r>
              <a:rPr lang="en-US" dirty="0" smtClean="0"/>
              <a:t>esign process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Scenario-based </a:t>
            </a:r>
            <a:r>
              <a:rPr lang="en-US" dirty="0"/>
              <a:t>design characterization: </a:t>
            </a:r>
          </a:p>
          <a:p>
            <a:pPr lvl="1"/>
            <a:r>
              <a:rPr lang="en-US" dirty="0" smtClean="0"/>
              <a:t>Design </a:t>
            </a:r>
            <a:r>
              <a:rPr lang="en-US" dirty="0"/>
              <a:t>is a process, not a state </a:t>
            </a:r>
          </a:p>
          <a:p>
            <a:pPr lvl="1"/>
            <a:r>
              <a:rPr lang="en-US" dirty="0"/>
              <a:t>The design process is </a:t>
            </a:r>
            <a:r>
              <a:rPr lang="en-US" i="1" dirty="0"/>
              <a:t>nonhierarchical</a:t>
            </a:r>
          </a:p>
          <a:p>
            <a:pPr lvl="1"/>
            <a:r>
              <a:rPr lang="en-US" dirty="0"/>
              <a:t>The process is </a:t>
            </a:r>
            <a:r>
              <a:rPr lang="en-US" i="1" dirty="0"/>
              <a:t>radically</a:t>
            </a:r>
            <a:r>
              <a:rPr lang="en-US" dirty="0"/>
              <a:t> </a:t>
            </a:r>
            <a:r>
              <a:rPr lang="en-US" i="1" dirty="0"/>
              <a:t>transformational</a:t>
            </a:r>
          </a:p>
          <a:p>
            <a:pPr lvl="1"/>
            <a:r>
              <a:rPr lang="en-US" dirty="0"/>
              <a:t>Design intrinsically involves the </a:t>
            </a:r>
            <a:r>
              <a:rPr lang="en-US" i="1" dirty="0"/>
              <a:t>discovery of new goals 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368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d</a:t>
            </a:r>
            <a:r>
              <a:rPr lang="en-US" dirty="0"/>
              <a:t>esign process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iterative design process would consist of four distinct phases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/>
          <a:srcRect l="15446" t="34616" r="35945" b="20330"/>
          <a:stretch/>
        </p:blipFill>
        <p:spPr>
          <a:xfrm>
            <a:off x="983660" y="1656447"/>
            <a:ext cx="7176679" cy="35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6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Phase 1 - Requirements </a:t>
            </a:r>
            <a:r>
              <a:rPr lang="en-US" altLang="ja-JP" dirty="0" smtClean="0"/>
              <a:t>analysis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Examples of requirements regarding system behavior for three distinct types of interactive systems: </a:t>
            </a:r>
            <a:endParaRPr lang="en-US" altLang="ja-JP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6/15/2018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/>
          <a:srcRect l="16107" t="32154" r="42599" b="10383"/>
          <a:stretch/>
        </p:blipFill>
        <p:spPr>
          <a:xfrm>
            <a:off x="3505200" y="1724168"/>
            <a:ext cx="5638800" cy="513383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93879" y="1559302"/>
            <a:ext cx="308752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lvl="1" indent="-331788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Calibri" panose="020F0502020204030204" pitchFamily="34" charset="0"/>
              <a:buChar char="•"/>
            </a:pPr>
            <a:r>
              <a:rPr lang="en-US" altLang="ja-JP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 </a:t>
            </a:r>
            <a:r>
              <a:rPr lang="en-US" altLang="ja-JP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  <a:p>
            <a:pPr marL="531813" lvl="1" indent="-331788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Calibri" panose="020F0502020204030204" pitchFamily="34" charset="0"/>
              <a:buChar char="•"/>
            </a:pPr>
            <a:r>
              <a:rPr lang="en-US" altLang="ja-JP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endParaRPr lang="en-US" altLang="ja-JP" sz="20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lvl="1" indent="-331788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Calibri" panose="020F0502020204030204" pitchFamily="34" charset="0"/>
              <a:buChar char="•"/>
            </a:pPr>
            <a:r>
              <a:rPr lang="en-US" altLang="ja-JP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ja-JP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obile </a:t>
            </a:r>
            <a:r>
              <a:rPr lang="en-US" altLang="ja-JP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messaging app</a:t>
            </a: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F8E2CEDC-0980-4B0E-8298-101051342058}" vid="{9EBC82F2-6DA7-4229-ABAA-8A09377D7A85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11693</TotalTime>
  <Words>1410</Words>
  <Application>Microsoft Office PowerPoint</Application>
  <PresentationFormat>全屏显示(4:3)</PresentationFormat>
  <Paragraphs>310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ＭＳ Ｐゴシック</vt:lpstr>
      <vt:lpstr>新細明體</vt:lpstr>
      <vt:lpstr>宋体</vt:lpstr>
      <vt:lpstr>Arial</vt:lpstr>
      <vt:lpstr>Calibri</vt:lpstr>
      <vt:lpstr>Calibri Light</vt:lpstr>
      <vt:lpstr>Times New Roman</vt:lpstr>
      <vt:lpstr>Wingdings</vt:lpstr>
      <vt:lpstr>主题1</vt:lpstr>
      <vt:lpstr>Design</vt:lpstr>
      <vt:lpstr>Outline</vt:lpstr>
      <vt:lpstr>Outline</vt:lpstr>
      <vt:lpstr>Introduction</vt:lpstr>
      <vt:lpstr>Introduction</vt:lpstr>
      <vt:lpstr>Outline</vt:lpstr>
      <vt:lpstr>The design process</vt:lpstr>
      <vt:lpstr>The design process</vt:lpstr>
      <vt:lpstr>Phase 1 - Requirements analysis</vt:lpstr>
      <vt:lpstr>Phase 2 – Preliminary and detailed design</vt:lpstr>
      <vt:lpstr>Phase 3 – Build and implementation</vt:lpstr>
      <vt:lpstr>Phase 4 – Evaluation</vt:lpstr>
      <vt:lpstr>Outline</vt:lpstr>
      <vt:lpstr>Design frameworks</vt:lpstr>
      <vt:lpstr>User-centered design</vt:lpstr>
      <vt:lpstr>Participatory design</vt:lpstr>
      <vt:lpstr>Agile interaction design</vt:lpstr>
      <vt:lpstr>Outline</vt:lpstr>
      <vt:lpstr>Design methods</vt:lpstr>
      <vt:lpstr>Design methods</vt:lpstr>
      <vt:lpstr>Ethnographic observation</vt:lpstr>
      <vt:lpstr>Ethnographic observation</vt:lpstr>
      <vt:lpstr>Ethnographic observation</vt:lpstr>
      <vt:lpstr>Storyboarding</vt:lpstr>
      <vt:lpstr>Prototyping</vt:lpstr>
      <vt:lpstr>Outline</vt:lpstr>
      <vt:lpstr>Design tools</vt:lpstr>
      <vt:lpstr>Design patterns</vt:lpstr>
      <vt:lpstr>Outline</vt:lpstr>
      <vt:lpstr>Social impact analysis</vt:lpstr>
      <vt:lpstr>Social impact analysis</vt:lpstr>
      <vt:lpstr>Social impact analysis</vt:lpstr>
      <vt:lpstr>Outline</vt:lpstr>
      <vt:lpstr>Legal issues</vt:lpstr>
    </vt:vector>
  </TitlesOfParts>
  <Company>City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</dc:title>
  <dc:creator>CS</dc:creator>
  <cp:lastModifiedBy>Ying Shen</cp:lastModifiedBy>
  <cp:revision>470</cp:revision>
  <dcterms:created xsi:type="dcterms:W3CDTF">2001-08-22T08:33:50Z</dcterms:created>
  <dcterms:modified xsi:type="dcterms:W3CDTF">2018-06-15T05:12:37Z</dcterms:modified>
</cp:coreProperties>
</file>